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0" r:id="rId14"/>
    <p:sldId id="268" r:id="rId15"/>
    <p:sldId id="269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305" y="-186"/>
            <a:ext cx="4053223" cy="6956026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655" y="8611"/>
            <a:ext cx="11954345" cy="351096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Pr>
        <a:blipFill dpi="0"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6341583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8/5/2016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4010" y="208345"/>
            <a:ext cx="11412638" cy="949124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165230"/>
            <a:ext cx="10472338" cy="403879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6334693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8/5/2016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6334693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6334693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19" name="Рисунок 18"/>
          <p:cNvPicPr>
            <a:picLocks noChangeAspect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423" y="4792009"/>
            <a:ext cx="1294887" cy="2222248"/>
          </a:xfrm>
          <a:prstGeom prst="rect">
            <a:avLst/>
          </a:prstGeom>
        </p:spPr>
      </p:pic>
      <p:pic>
        <p:nvPicPr>
          <p:cNvPr id="24" name="Рисунок 23"/>
          <p:cNvPicPr>
            <a:picLocks noChangeAspect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655" y="8611"/>
            <a:ext cx="11954345" cy="351096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Сетевой завод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Докладчик: Бельтюкова Инна </a:t>
            </a:r>
            <a:r>
              <a:rPr lang="ru-RU" dirty="0" smtClean="0"/>
              <a:t>Васильевна</a:t>
            </a:r>
          </a:p>
          <a:p>
            <a:r>
              <a:rPr lang="ru-RU" dirty="0" smtClean="0"/>
              <a:t>Аристов Андрей Юрьевич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50833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Информационная поддержка </a:t>
            </a:r>
            <a:r>
              <a:rPr lang="ru-RU" dirty="0"/>
              <a:t>сетевого завода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Локальная информационная система</a:t>
            </a:r>
            <a:r>
              <a:rPr lang="ru-RU" dirty="0"/>
              <a:t> - это совокупность информационных подсистем, обеспечивающих функционирование предприятия (организации) посредством внутренних коммуникаций. </a:t>
            </a:r>
          </a:p>
          <a:p>
            <a:r>
              <a:rPr lang="ru-RU" b="1" dirty="0"/>
              <a:t>Глобальная информационная система</a:t>
            </a:r>
            <a:r>
              <a:rPr lang="ru-RU" dirty="0"/>
              <a:t> представляет собой внешние коммуникации, обслуживающие неограниченное количество пользователей (предприятий, организаций).</a:t>
            </a:r>
          </a:p>
          <a:p>
            <a:pPr marL="0" indent="0" algn="r">
              <a:buNone/>
            </a:pPr>
            <a:endParaRPr lang="ru-RU" sz="2000" i="1" dirty="0" smtClean="0"/>
          </a:p>
          <a:p>
            <a:pPr marL="0" indent="0" algn="r">
              <a:buNone/>
            </a:pPr>
            <a:endParaRPr lang="ru-RU" sz="2000" i="1" dirty="0"/>
          </a:p>
          <a:p>
            <a:pPr marL="0" indent="0" algn="r">
              <a:buNone/>
            </a:pPr>
            <a:r>
              <a:rPr lang="ru-RU" sz="2000" i="1" dirty="0" smtClean="0"/>
              <a:t>Организационное </a:t>
            </a:r>
            <a:r>
              <a:rPr lang="ru-RU" sz="2000" i="1" dirty="0"/>
              <a:t>поведение: Учебник для вузов, 2-е издание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7385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Информационная поддержка </a:t>
            </a:r>
            <a:r>
              <a:rPr lang="ru-RU" dirty="0"/>
              <a:t>сетевого завода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Для нормальной работы сетевого предприятия необходимы обе системы. При взаимодействии систем на этих двух уровнях информации мы обеспечим высокое качество принятия управленческих решений по достижению целей и задач локального и глобального характера. </a:t>
            </a:r>
          </a:p>
          <a:p>
            <a:pPr marL="0" indent="0">
              <a:buNone/>
            </a:pPr>
            <a:r>
              <a:rPr lang="ru-RU" dirty="0"/>
              <a:t>В качестве одного из элементов локальной информационной системы мы предлагаем продукт </a:t>
            </a:r>
            <a:r>
              <a:rPr lang="ru-RU" b="1" dirty="0"/>
              <a:t>НАВИМАН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/>
              <a:t>Глобальной информационной системой сетевого завода мы предлагаем продукт </a:t>
            </a:r>
            <a:r>
              <a:rPr lang="ru-RU" b="1" dirty="0"/>
              <a:t>БЕЛЕНЧИ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19523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Информационная поддержка </a:t>
            </a:r>
            <a:r>
              <a:rPr lang="ru-RU" dirty="0"/>
              <a:t>сетевого завода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Навигационная система управления производством </a:t>
            </a:r>
            <a:r>
              <a:rPr lang="ru-RU" dirty="0" smtClean="0"/>
              <a:t>НАВИМАН </a:t>
            </a:r>
            <a:r>
              <a:rPr lang="ru-RU" dirty="0"/>
              <a:t>предназначена для предоставления необходимых оперативных и аналитических данных об эффективности использования производственных ресурсов (технологического оборудования и персонала), а также о состоянии выполнения производственных заказов этими ресурсами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4350" y="4894729"/>
            <a:ext cx="2524517" cy="1801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5426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Информационная поддержка </a:t>
            </a:r>
            <a:r>
              <a:rPr lang="ru-RU" dirty="0"/>
              <a:t>сетевого завода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Областью </a:t>
            </a:r>
            <a:r>
              <a:rPr lang="ru-RU" dirty="0"/>
              <a:t>применения Системы являются машиностроительные предприятия, заинтересованные в кратном росте производительности труда, а также в кратном сокращении объема закупок нового технологического оборудования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4350" y="4894729"/>
            <a:ext cx="2524517" cy="1801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1840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Информационная поддержка </a:t>
            </a:r>
            <a:r>
              <a:rPr lang="ru-RU" dirty="0"/>
              <a:t>сетевого завода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Система </a:t>
            </a:r>
            <a:r>
              <a:rPr lang="ru-RU" dirty="0" smtClean="0"/>
              <a:t>НАВИМАН является </a:t>
            </a:r>
            <a:r>
              <a:rPr lang="ru-RU" dirty="0"/>
              <a:t>модульной, модули системы не зависят друг от друга и являются полноценными, самостоятельными единицами, но в связке дают более полную, подробную картину о техническом состоянии оборудования, использовании полезного фонда рабочего времени и о ходе производства в целом, что позволяет без особых проблем и затрат «держать руку на пульсе». Выбор тех или иных модулей зависит от задач, которые требуется решить на производстве.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4350" y="4894729"/>
            <a:ext cx="2524517" cy="1801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7135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Информационная поддержка </a:t>
            </a:r>
            <a:r>
              <a:rPr lang="ru-RU" dirty="0"/>
              <a:t>сетевого завода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Интернет сервис </a:t>
            </a:r>
            <a:r>
              <a:rPr lang="ru-RU" dirty="0" smtClean="0"/>
              <a:t>БЕЛЕНЧИ </a:t>
            </a:r>
            <a:r>
              <a:rPr lang="ru-RU" dirty="0"/>
              <a:t>предназначен для предоставления необходимых оперативных данных для обмена промышленными запросами между участниками и посетителями данного ресурса. Помогает совершать сделки и находить надежных исполнителей как по сделкам на изготовление продукции, так и по оказанию услуг различного характера. Использование данного ресурса позволит заказчикам получить качественный продукт в назначенный срок, а исполнителю повысить загрузку своих ресурсов</a:t>
            </a:r>
            <a:r>
              <a:rPr lang="ru-RU" dirty="0" smtClean="0"/>
              <a:t>.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7698" y="4668723"/>
            <a:ext cx="2618998" cy="2068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0596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Информационная поддержка </a:t>
            </a:r>
            <a:r>
              <a:rPr lang="ru-RU" dirty="0"/>
              <a:t>сетевого завода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Участниками Системы являются как машиностроительные предприятия, заинтересованные в повышении загрузки производственных мощностей, так и предприятия, заинтересованные в реализации своей товарной или интеллектуальной продукции, предприятия предоставляющие ресурсы на условиях аутсорсинга/</a:t>
            </a:r>
            <a:r>
              <a:rPr lang="ru-RU" dirty="0" err="1" smtClean="0"/>
              <a:t>аутстаффинга</a:t>
            </a:r>
            <a:r>
              <a:rPr lang="ru-RU" dirty="0" smtClean="0"/>
              <a:t>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7698" y="4668723"/>
            <a:ext cx="2618998" cy="2068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2959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Информационная поддержка </a:t>
            </a:r>
            <a:r>
              <a:rPr lang="ru-RU" dirty="0"/>
              <a:t>сетевого завода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Система </a:t>
            </a:r>
            <a:r>
              <a:rPr lang="ru-RU" dirty="0"/>
              <a:t>разбита на ряд идеологических сегментов, но в связке дают полный спектр коммуникационных сервисов, образуя тем самым «Единое окно» для осуществления сделок. Синергетический эффект от участия в деятельности сетевого завода обеспечит значительный рост и развитие всех игроков данной инновационной структуры.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7698" y="4668723"/>
            <a:ext cx="2618998" cy="2068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8209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 и результаты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При построении сетевого завода на принципах открытой коммуникации, повышения эффективности использования ресурсов и непрерывного улучшения управления можно добиться ощутимых результатов. </a:t>
            </a:r>
          </a:p>
        </p:txBody>
      </p:sp>
    </p:spTree>
    <p:extLst>
      <p:ext uri="{BB962C8B-B14F-4D97-AF65-F5344CB8AC3E}">
        <p14:creationId xmlns:p14="http://schemas.microsoft.com/office/powerpoint/2010/main" val="1115973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 и результаты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Целевой показатель кластера – обеспечить рост выработки на одного работника не менее чем на 20% к 2020 году. Данный показатель УЖЕ можно получить в ближайшее время на промышленных предприятиях кластера. Основанием для такого утверждения являются результаты реальных проектов повышения эффективности с использованием навигационной системы </a:t>
            </a:r>
            <a:r>
              <a:rPr lang="ru-RU" dirty="0" smtClean="0"/>
              <a:t>НАВИМАН. 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9012" y="5668189"/>
            <a:ext cx="9522934" cy="861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9065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Заголовок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 выступления</a:t>
            </a:r>
            <a:endParaRPr lang="ru-RU" dirty="0"/>
          </a:p>
        </p:txBody>
      </p:sp>
      <p:sp>
        <p:nvSpPr>
          <p:cNvPr id="19" name="Объект 1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Преамбула</a:t>
            </a:r>
          </a:p>
          <a:p>
            <a:r>
              <a:rPr lang="ru-RU" dirty="0" smtClean="0"/>
              <a:t>Взаимодействие членов сетевого завода</a:t>
            </a:r>
          </a:p>
          <a:p>
            <a:r>
              <a:rPr lang="ru-RU" dirty="0" smtClean="0"/>
              <a:t>Информационная поддержка сетевого завода</a:t>
            </a:r>
          </a:p>
          <a:p>
            <a:pPr lvl="1"/>
            <a:r>
              <a:rPr lang="ru-RU" dirty="0"/>
              <a:t>Навигационная система управления </a:t>
            </a:r>
            <a:r>
              <a:rPr lang="ru-RU" dirty="0" smtClean="0"/>
              <a:t>производством</a:t>
            </a:r>
          </a:p>
          <a:p>
            <a:pPr lvl="1"/>
            <a:r>
              <a:rPr lang="ru-RU" dirty="0" smtClean="0"/>
              <a:t>Глобальный интернет сервис </a:t>
            </a:r>
          </a:p>
          <a:p>
            <a:r>
              <a:rPr lang="ru-RU" dirty="0" smtClean="0"/>
              <a:t>Цели и результаты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8095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 и результаты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Система НАВИМАН позволит </a:t>
            </a:r>
            <a:r>
              <a:rPr lang="ru-RU" dirty="0"/>
              <a:t>достичь и других экономических показателей, поставленных перед кластером, например, можно увеличь число высокопроизводительных рабочих мест, созданных заново или в результате модернизации имеющихся рабочих мест, в организациях – участниках кластеров, за 2016-2020 гг. не менее чем на 25 тысяч мест.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28272" y="4923857"/>
            <a:ext cx="3676048" cy="1032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3359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 и результаты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Задачи, связанные в первую очередь с коммуникациями, такие как: привлечение инвестиций, увеличение объема экспорта, рост числа патентов, организация технологических стартапов и т.д. можно достичь при использовании сервиса </a:t>
            </a:r>
            <a:r>
              <a:rPr lang="ru-RU" dirty="0" smtClean="0"/>
              <a:t>БЕЛЕНЧИ </a:t>
            </a:r>
            <a:r>
              <a:rPr lang="ru-RU" dirty="0"/>
              <a:t>при активном участии в данном процессе Центра Координации.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51975" y="3850565"/>
            <a:ext cx="28575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5476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Спасибо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05865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Преамбула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Практика субконтрактных отношений сформировалась достаточно давно. По данным отчета RIOST "Subcontracting and economy", опубликованного в 2000 году, в процесс промышленной субконтрактации в Европе было вовлечено 293 тыс. предприятий, что создавало не менее 4 млн рабочих мест. Согласно международной практике наибольшее распространение они получили в машиностроении, в таких секторах, как автомобилестроение, производство оборудования для железнодорожного транспорта, станкостроение, а также в радиоэлектронной и электротехнической промышленности.</a:t>
            </a:r>
          </a:p>
          <a:p>
            <a:endParaRPr lang="ru-RU" dirty="0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60856" y="5440015"/>
            <a:ext cx="4556005" cy="834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8804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Преамбула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Тематика развития субконтрактных отношений идеологически тесно связана с процессом формирования промышленных кластеров и </a:t>
            </a:r>
            <a:r>
              <a:rPr lang="ru-RU" dirty="0" smtClean="0"/>
              <a:t>научно-производственных </a:t>
            </a:r>
            <a:r>
              <a:rPr lang="ru-RU" dirty="0"/>
              <a:t>технозон. Кластерные технологии в настоящее время представляют собой наиболее эффективный подход к региональному развитию экономики, а субконтрактация </a:t>
            </a:r>
            <a:r>
              <a:rPr lang="ru-RU" dirty="0" smtClean="0"/>
              <a:t>- </a:t>
            </a:r>
            <a:r>
              <a:rPr lang="ru-RU" dirty="0"/>
              <a:t>важнейший механизм жизнедеятельности любого кластера.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9920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Преамбула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Для успешной работы сетевой структуры существует ряд несложных, но принципиальных требований:</a:t>
            </a:r>
          </a:p>
          <a:p>
            <a:pPr lvl="0"/>
            <a:r>
              <a:rPr lang="ru-RU" dirty="0"/>
              <a:t>использование эффективных технологий на </a:t>
            </a:r>
            <a:r>
              <a:rPr lang="ru-RU" dirty="0" smtClean="0"/>
              <a:t>предприятиях</a:t>
            </a:r>
            <a:r>
              <a:rPr lang="ru-RU" dirty="0"/>
              <a:t>;</a:t>
            </a:r>
          </a:p>
          <a:p>
            <a:pPr lvl="0"/>
            <a:r>
              <a:rPr lang="ru-RU" dirty="0"/>
              <a:t>соответствие оборудования современным требованиям производства (определяет в первую очередь качество производимой продукции);</a:t>
            </a:r>
          </a:p>
          <a:p>
            <a:pPr lvl="0"/>
            <a:r>
              <a:rPr lang="ru-RU" dirty="0"/>
              <a:t>соблюдение сроков поставок готовой продукции;</a:t>
            </a:r>
          </a:p>
          <a:p>
            <a:pPr lvl="0"/>
            <a:r>
              <a:rPr lang="ru-RU" dirty="0"/>
              <a:t>обеспечение достаточной квалификации персонала;</a:t>
            </a:r>
          </a:p>
          <a:p>
            <a:pPr lvl="0"/>
            <a:r>
              <a:rPr lang="ru-RU" dirty="0"/>
              <a:t>обеспечение эффективного управления производственным процессом.</a:t>
            </a: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27821" y="5819887"/>
            <a:ext cx="3828827" cy="922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3127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Преамбула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Исходя из данных требований </a:t>
            </a:r>
            <a:r>
              <a:rPr lang="ru-RU" dirty="0" smtClean="0"/>
              <a:t>территориальный </a:t>
            </a:r>
            <a:r>
              <a:rPr lang="ru-RU" dirty="0"/>
              <a:t>кластер УР разработал формулу успешного содружества компаний в структуре под названием </a:t>
            </a:r>
            <a:r>
              <a:rPr lang="ru-RU" b="1" dirty="0"/>
              <a:t>Сетевой Завод</a:t>
            </a:r>
            <a:r>
              <a:rPr lang="ru-RU" dirty="0"/>
              <a:t>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Сетевой </a:t>
            </a:r>
            <a:r>
              <a:rPr lang="ru-RU" dirty="0"/>
              <a:t>завод как и полагается эффективному заводу в своей структуре подразумевает не только производственные звенья, но и учебные центры по подготовке и переподготовке персонала, конструкторско-технологические узлы, центы подбора персонала и прочие структуры. </a:t>
            </a:r>
          </a:p>
        </p:txBody>
      </p:sp>
    </p:spTree>
    <p:extLst>
      <p:ext uri="{BB962C8B-B14F-4D97-AF65-F5344CB8AC3E}">
        <p14:creationId xmlns:p14="http://schemas.microsoft.com/office/powerpoint/2010/main" val="3669950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Взаимодействие членов сетевого завода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Как показывает практика, недостаточно только координировать сделки производственной кооперацией, необходимо масштабное обеспечение коммуникациями между большим количеством игроков данной структуры, коммуникационная роль в данном процессе отдается </a:t>
            </a:r>
            <a:r>
              <a:rPr lang="ru-RU" b="1" dirty="0"/>
              <a:t>Центру Координации</a:t>
            </a:r>
            <a:r>
              <a:rPr lang="ru-RU" dirty="0"/>
              <a:t>. 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51975" y="3850565"/>
            <a:ext cx="28575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077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Взаимодействие членов сетевого завода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Коммуникации </a:t>
            </a:r>
            <a:r>
              <a:rPr lang="ru-RU" dirty="0"/>
              <a:t>– это одна из наиболее сложных и неоднородных проблем организационного поведения. В активной жизни большинства людей процессы общения, занимают до 75% времени. Коммуникации позволяют людям совместно трудится, накапливать и передавать огромный запас знаний. Менеджеры в силу специфики своей деятельности должны в совершенстве владеть технологией и искусством коммуникации. До 80% рабочего времени менеджеров всех уровней расходуется на те или иные виды общения. Информация выступает одним из важнейших инструментов управления</a:t>
            </a:r>
            <a:r>
              <a:rPr lang="ru-RU" dirty="0" smtClean="0"/>
              <a:t>.</a:t>
            </a:r>
          </a:p>
          <a:p>
            <a:pPr marL="0" indent="0" algn="r">
              <a:buNone/>
            </a:pPr>
            <a:r>
              <a:rPr lang="ru-RU" sz="2000" i="1" dirty="0"/>
              <a:t>Организационное поведение: Учебник для вузов, 2-е издание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18841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Взаимодействие членов сетевого завода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Центр Координации – связующее звено между заказчиком и поставщиком, покупателем и продавцом. В случае с машиностроительным кластером УР данная структурная единица должным образом способна стать диспетчером динамического сетевого завода, повышая качество, скорость и эффективность коммуникаций. 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51975" y="3850565"/>
            <a:ext cx="28575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7837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TM03457496[[fn=Параллакс]]</Template>
  <TotalTime>161</TotalTime>
  <Words>1013</Words>
  <Application>Microsoft Office PowerPoint</Application>
  <PresentationFormat>Широкоэкранный</PresentationFormat>
  <Paragraphs>63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5" baseType="lpstr">
      <vt:lpstr>Arial</vt:lpstr>
      <vt:lpstr>Corbel</vt:lpstr>
      <vt:lpstr>Параллакс</vt:lpstr>
      <vt:lpstr>Сетевой завод</vt:lpstr>
      <vt:lpstr>План выступления</vt:lpstr>
      <vt:lpstr>Преамбула </vt:lpstr>
      <vt:lpstr>Преамбула </vt:lpstr>
      <vt:lpstr>Преамбула </vt:lpstr>
      <vt:lpstr>Преамбула </vt:lpstr>
      <vt:lpstr>Взаимодействие членов сетевого завода </vt:lpstr>
      <vt:lpstr>Взаимодействие членов сетевого завода </vt:lpstr>
      <vt:lpstr>Взаимодействие членов сетевого завода </vt:lpstr>
      <vt:lpstr>Информационная поддержка сетевого завода </vt:lpstr>
      <vt:lpstr>Информационная поддержка сетевого завода </vt:lpstr>
      <vt:lpstr>Информационная поддержка сетевого завода </vt:lpstr>
      <vt:lpstr>Информационная поддержка сетевого завода </vt:lpstr>
      <vt:lpstr>Информационная поддержка сетевого завода </vt:lpstr>
      <vt:lpstr>Информационная поддержка сетевого завода </vt:lpstr>
      <vt:lpstr>Информационная поддержка сетевого завода </vt:lpstr>
      <vt:lpstr>Информационная поддержка сетевого завода </vt:lpstr>
      <vt:lpstr>Цели и результаты</vt:lpstr>
      <vt:lpstr>Цели и результаты</vt:lpstr>
      <vt:lpstr>Цели и результаты</vt:lpstr>
      <vt:lpstr>Цели и результаты</vt:lpstr>
      <vt:lpstr>Спасибо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Марат Хазиев</dc:creator>
  <cp:lastModifiedBy>Андрей</cp:lastModifiedBy>
  <cp:revision>47</cp:revision>
  <dcterms:created xsi:type="dcterms:W3CDTF">2016-08-04T17:04:44Z</dcterms:created>
  <dcterms:modified xsi:type="dcterms:W3CDTF">2016-08-05T14:45:24Z</dcterms:modified>
</cp:coreProperties>
</file>